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8" r:id="rId5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92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AC661-5573-4B2A-AC35-A0EADF3312DE}" v="22" dt="2026-01-20T14:39:10.623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54"/>
      </p:cViewPr>
      <p:guideLst>
        <p:guide orient="horz" pos="5592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FD8D8-C640-4A67-B8F7-9DAAAF91DCB0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D2A81-E61A-4D89-99A4-A708214E3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51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D2A81-E61A-4D89-99A4-A708214E30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2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3892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379256-9208-084C-B8E1-5735F0A6951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10319759"/>
              </p:ext>
            </p:extLst>
          </p:nvPr>
        </p:nvGraphicFramePr>
        <p:xfrm>
          <a:off x="258348" y="1498457"/>
          <a:ext cx="7283385" cy="27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6677">
                  <a:extLst>
                    <a:ext uri="{9D8B030D-6E8A-4147-A177-3AD203B41FA5}">
                      <a16:colId xmlns:a16="http://schemas.microsoft.com/office/drawing/2014/main" val="2091817447"/>
                    </a:ext>
                  </a:extLst>
                </a:gridCol>
                <a:gridCol w="1456677">
                  <a:extLst>
                    <a:ext uri="{9D8B030D-6E8A-4147-A177-3AD203B41FA5}">
                      <a16:colId xmlns:a16="http://schemas.microsoft.com/office/drawing/2014/main" val="434729304"/>
                    </a:ext>
                  </a:extLst>
                </a:gridCol>
                <a:gridCol w="1456677">
                  <a:extLst>
                    <a:ext uri="{9D8B030D-6E8A-4147-A177-3AD203B41FA5}">
                      <a16:colId xmlns:a16="http://schemas.microsoft.com/office/drawing/2014/main" val="4051774509"/>
                    </a:ext>
                  </a:extLst>
                </a:gridCol>
                <a:gridCol w="1456677">
                  <a:extLst>
                    <a:ext uri="{9D8B030D-6E8A-4147-A177-3AD203B41FA5}">
                      <a16:colId xmlns:a16="http://schemas.microsoft.com/office/drawing/2014/main" val="1307082984"/>
                    </a:ext>
                  </a:extLst>
                </a:gridCol>
                <a:gridCol w="1456677">
                  <a:extLst>
                    <a:ext uri="{9D8B030D-6E8A-4147-A177-3AD203B41FA5}">
                      <a16:colId xmlns:a16="http://schemas.microsoft.com/office/drawing/2014/main" val="3706106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Monday</a:t>
                      </a: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Tuesday</a:t>
                      </a: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Wednesday</a:t>
                      </a: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Thursday</a:t>
                      </a: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Friday</a:t>
                      </a: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59903"/>
                  </a:ext>
                </a:extLst>
              </a:tr>
            </a:tbl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68190C-55C6-2944-B698-BD80C41CEBC3}"/>
              </a:ext>
            </a:extLst>
          </p:cNvPr>
          <p:cNvSpPr/>
          <p:nvPr userDrawn="1"/>
        </p:nvSpPr>
        <p:spPr>
          <a:xfrm>
            <a:off x="258348" y="1872188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C9B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752F2A5-F428-F94B-B68F-4DD88772D9D7}"/>
              </a:ext>
            </a:extLst>
          </p:cNvPr>
          <p:cNvSpPr/>
          <p:nvPr userDrawn="1"/>
        </p:nvSpPr>
        <p:spPr>
          <a:xfrm>
            <a:off x="1728333" y="1872188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A7D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808A474-2A6C-E34F-AE2A-28D920D52DD2}"/>
              </a:ext>
            </a:extLst>
          </p:cNvPr>
          <p:cNvSpPr/>
          <p:nvPr userDrawn="1"/>
        </p:nvSpPr>
        <p:spPr>
          <a:xfrm>
            <a:off x="3197094" y="1872188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FFC84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F4F0759-12B5-B849-B9D6-C9FD4591F1D7}"/>
              </a:ext>
            </a:extLst>
          </p:cNvPr>
          <p:cNvSpPr/>
          <p:nvPr userDrawn="1"/>
        </p:nvSpPr>
        <p:spPr>
          <a:xfrm>
            <a:off x="4655504" y="1872188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41BE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4AF13D1-7F5D-4746-A717-B75D24D9DFA6}"/>
              </a:ext>
            </a:extLst>
          </p:cNvPr>
          <p:cNvSpPr/>
          <p:nvPr userDrawn="1"/>
        </p:nvSpPr>
        <p:spPr>
          <a:xfrm>
            <a:off x="6111889" y="1853802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3A93B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43C598C-7B18-894F-98BB-2EA31E21F002}"/>
              </a:ext>
            </a:extLst>
          </p:cNvPr>
          <p:cNvSpPr/>
          <p:nvPr userDrawn="1"/>
        </p:nvSpPr>
        <p:spPr>
          <a:xfrm>
            <a:off x="258348" y="3481069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C9B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F96FAEE-9C24-1E44-9D37-A6DCC7328D10}"/>
              </a:ext>
            </a:extLst>
          </p:cNvPr>
          <p:cNvSpPr/>
          <p:nvPr userDrawn="1"/>
        </p:nvSpPr>
        <p:spPr>
          <a:xfrm>
            <a:off x="1728333" y="3481069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A7D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8A3979B-5A80-9A47-89A3-CEDE575F17B2}"/>
              </a:ext>
            </a:extLst>
          </p:cNvPr>
          <p:cNvSpPr/>
          <p:nvPr userDrawn="1"/>
        </p:nvSpPr>
        <p:spPr>
          <a:xfrm>
            <a:off x="3197094" y="3481069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FFC84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4B918E-3959-B84E-A4AB-73BBE97C8CF7}"/>
              </a:ext>
            </a:extLst>
          </p:cNvPr>
          <p:cNvSpPr/>
          <p:nvPr userDrawn="1"/>
        </p:nvSpPr>
        <p:spPr>
          <a:xfrm>
            <a:off x="4655504" y="346466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41BE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47C739D-A7BC-1A49-99E5-96A56A4988A0}"/>
              </a:ext>
            </a:extLst>
          </p:cNvPr>
          <p:cNvSpPr/>
          <p:nvPr userDrawn="1"/>
        </p:nvSpPr>
        <p:spPr>
          <a:xfrm>
            <a:off x="6111889" y="346268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3A93B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4F67E6C-F2C6-2C49-B2B3-E4371BDF0B7A}"/>
              </a:ext>
            </a:extLst>
          </p:cNvPr>
          <p:cNvSpPr/>
          <p:nvPr userDrawn="1"/>
        </p:nvSpPr>
        <p:spPr>
          <a:xfrm>
            <a:off x="258348" y="5066801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C9B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74222A5-9B46-804F-A5BA-51ABAEBEEC04}"/>
              </a:ext>
            </a:extLst>
          </p:cNvPr>
          <p:cNvSpPr/>
          <p:nvPr userDrawn="1"/>
        </p:nvSpPr>
        <p:spPr>
          <a:xfrm>
            <a:off x="1728333" y="5066801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A7D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32133AA-721A-4D49-9FB7-8187937EDB93}"/>
              </a:ext>
            </a:extLst>
          </p:cNvPr>
          <p:cNvSpPr/>
          <p:nvPr userDrawn="1"/>
        </p:nvSpPr>
        <p:spPr>
          <a:xfrm>
            <a:off x="3197094" y="5066801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FFC84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8E3CCED-89E1-0847-874F-BFFC54EE6DA2}"/>
              </a:ext>
            </a:extLst>
          </p:cNvPr>
          <p:cNvSpPr/>
          <p:nvPr userDrawn="1"/>
        </p:nvSpPr>
        <p:spPr>
          <a:xfrm>
            <a:off x="4655504" y="506468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41BE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A4CEAEB-FC93-9B41-9C59-3BF76ADC0485}"/>
              </a:ext>
            </a:extLst>
          </p:cNvPr>
          <p:cNvSpPr/>
          <p:nvPr userDrawn="1"/>
        </p:nvSpPr>
        <p:spPr>
          <a:xfrm>
            <a:off x="6111889" y="5048415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3A93B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6B4C6F0-0F98-3E4F-910D-270668AF693D}"/>
              </a:ext>
            </a:extLst>
          </p:cNvPr>
          <p:cNvSpPr/>
          <p:nvPr userDrawn="1"/>
        </p:nvSpPr>
        <p:spPr>
          <a:xfrm>
            <a:off x="258348" y="665253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C9B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DF0E4B4-9F4E-674C-AF9A-F7D6CB7A8F26}"/>
              </a:ext>
            </a:extLst>
          </p:cNvPr>
          <p:cNvSpPr/>
          <p:nvPr userDrawn="1"/>
        </p:nvSpPr>
        <p:spPr>
          <a:xfrm>
            <a:off x="1728333" y="665253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A7D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3648D2D-9614-C84C-BB83-C4A2BDB0F184}"/>
              </a:ext>
            </a:extLst>
          </p:cNvPr>
          <p:cNvSpPr/>
          <p:nvPr userDrawn="1"/>
        </p:nvSpPr>
        <p:spPr>
          <a:xfrm>
            <a:off x="3197094" y="665253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FFC84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F04AADA-E9C0-4E48-B98C-6E4695C8FD0E}"/>
              </a:ext>
            </a:extLst>
          </p:cNvPr>
          <p:cNvSpPr/>
          <p:nvPr userDrawn="1"/>
        </p:nvSpPr>
        <p:spPr>
          <a:xfrm>
            <a:off x="4655504" y="665253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41BE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86966CD-CCAB-F74D-825B-49F13B1D073E}"/>
              </a:ext>
            </a:extLst>
          </p:cNvPr>
          <p:cNvSpPr/>
          <p:nvPr userDrawn="1"/>
        </p:nvSpPr>
        <p:spPr>
          <a:xfrm>
            <a:off x="6111889" y="6634147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3A93B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A7E82B2-63D5-2B47-88B6-3ECAA2BAC798}"/>
              </a:ext>
            </a:extLst>
          </p:cNvPr>
          <p:cNvSpPr/>
          <p:nvPr userDrawn="1"/>
        </p:nvSpPr>
        <p:spPr>
          <a:xfrm>
            <a:off x="258348" y="8238264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C9BA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637E140-34E3-554C-B63B-BC1CF5CAE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131287"/>
            <a:ext cx="7124700" cy="914400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DF0E4B4-9F4E-674C-AF9A-F7D6CB7A8F26}"/>
              </a:ext>
            </a:extLst>
          </p:cNvPr>
          <p:cNvSpPr/>
          <p:nvPr userDrawn="1"/>
        </p:nvSpPr>
        <p:spPr>
          <a:xfrm>
            <a:off x="1742947" y="824542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EA7D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3648D2D-9614-C84C-BB83-C4A2BDB0F184}"/>
              </a:ext>
            </a:extLst>
          </p:cNvPr>
          <p:cNvSpPr/>
          <p:nvPr userDrawn="1"/>
        </p:nvSpPr>
        <p:spPr>
          <a:xfrm>
            <a:off x="3211708" y="824542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FFC84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F04AADA-E9C0-4E48-B98C-6E4695C8FD0E}"/>
              </a:ext>
            </a:extLst>
          </p:cNvPr>
          <p:cNvSpPr/>
          <p:nvPr userDrawn="1"/>
        </p:nvSpPr>
        <p:spPr>
          <a:xfrm>
            <a:off x="4670118" y="8245423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41BE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86966CD-CCAB-F74D-825B-49F13B1D073E}"/>
              </a:ext>
            </a:extLst>
          </p:cNvPr>
          <p:cNvSpPr/>
          <p:nvPr userDrawn="1"/>
        </p:nvSpPr>
        <p:spPr>
          <a:xfrm>
            <a:off x="6126503" y="8227037"/>
            <a:ext cx="1400140" cy="1537862"/>
          </a:xfrm>
          <a:prstGeom prst="roundRect">
            <a:avLst>
              <a:gd name="adj" fmla="val 8400"/>
            </a:avLst>
          </a:prstGeom>
          <a:ln>
            <a:solidFill>
              <a:srgbClr val="3A93B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7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37E140-34E3-554C-B63B-BC1CF5CAE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231495"/>
            <a:ext cx="7124700" cy="914400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826A327-BE03-D342-8A7C-D23AC5CB50FC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323853" y="1592422"/>
          <a:ext cx="7124700" cy="275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4940">
                  <a:extLst>
                    <a:ext uri="{9D8B030D-6E8A-4147-A177-3AD203B41FA5}">
                      <a16:colId xmlns:a16="http://schemas.microsoft.com/office/drawing/2014/main" val="2091817447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434729304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4051774509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1307082984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370610627"/>
                    </a:ext>
                  </a:extLst>
                </a:gridCol>
              </a:tblGrid>
              <a:tr h="27584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US" sz="1200" b="1" i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US" sz="1200" b="1" i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US" sz="1200" b="1" i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US" sz="1200" b="1" i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Friday</a:t>
                      </a:r>
                      <a:endParaRPr lang="en-US" sz="1200" b="1" i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>
                    <a:solidFill>
                      <a:srgbClr val="1B36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59903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9DBB87ED-85E4-6F4C-939E-28FBCED907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96734" y="9628582"/>
            <a:ext cx="1751816" cy="32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85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502920" rtl="0" eaLnBrk="1" latinLnBrk="0" hangingPunct="1"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502920" rtl="0" eaLnBrk="1" latinLnBrk="0" hangingPunct="1">
        <a:spcBef>
          <a:spcPct val="20000"/>
        </a:spcBef>
        <a:buFont typeface="Arial"/>
        <a:buNone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502920" indent="0" algn="l" defTabSz="502920" rtl="0" eaLnBrk="1" latinLnBrk="0" hangingPunct="1">
        <a:spcBef>
          <a:spcPct val="20000"/>
        </a:spcBef>
        <a:buFont typeface="Arial"/>
        <a:buNone/>
        <a:defRPr sz="30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0" algn="l" defTabSz="502920" rtl="0" eaLnBrk="1" latinLnBrk="0" hangingPunct="1">
        <a:spcBef>
          <a:spcPct val="20000"/>
        </a:spcBef>
        <a:buFont typeface="Arial"/>
        <a:buNone/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0" algn="l" defTabSz="502920" rtl="0" eaLnBrk="1" latinLnBrk="0" hangingPunct="1">
        <a:spcBef>
          <a:spcPct val="20000"/>
        </a:spcBef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indent="0" algn="l" defTabSz="502920" rtl="0" eaLnBrk="1" latinLnBrk="0" hangingPunct="1">
        <a:spcBef>
          <a:spcPct val="20000"/>
        </a:spcBef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9" y="1097984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Care</a:t>
            </a:r>
            <a:r>
              <a:rPr lang="en-US" sz="1800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2026</a:t>
            </a:r>
            <a:endParaRPr lang="en-US" sz="18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381959"/>
              </p:ext>
            </p:extLst>
          </p:nvPr>
        </p:nvGraphicFramePr>
        <p:xfrm>
          <a:off x="228600" y="1778000"/>
          <a:ext cx="7315199" cy="93067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7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9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12051">
                <a:tc>
                  <a:txBody>
                    <a:bodyPr/>
                    <a:lstStyle/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 Pack Graham Cracker- Orange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Chicken Patty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Cheddar w/Juice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algn="ctr" fontAlgn="t"/>
                      <a:endParaRPr lang="en-US" sz="600" b="1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 Pack Graham Cracker- Orange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Cheeseburger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Cheddar w/Juice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 Pack Graham Cracker- Orange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Meatball Sub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Cheddar w/Juice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Snack-Apple w/Sunbutter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Cereal Fun Lunch</a:t>
                      </a:r>
                    </a:p>
                    <a:p>
                      <a:pPr algn="ctr" fontAlgn="t"/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Snack-Scooby Snack w/Juice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14</a:t>
                      </a:r>
                      <a:r>
                        <a:rPr lang="en-US" sz="800" b="1" u="none" strike="noStrike" baseline="30000" dirty="0">
                          <a:effectLst/>
                          <a:latin typeface="+mn-lt"/>
                        </a:rPr>
                        <a:t>th</a:t>
                      </a: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Snack-Apple w/Sunbutter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Bagel Fun Lunch</a:t>
                      </a:r>
                    </a:p>
                    <a:p>
                      <a:pPr algn="ctr" fontAlgn="t"/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Snack-Scooby Snack w/Juice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21st 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28</a:t>
                      </a:r>
                      <a:r>
                        <a:rPr lang="en-US" sz="800" b="1" u="none" strike="noStrike" baseline="30000" dirty="0">
                          <a:effectLst/>
                          <a:latin typeface="+mn-lt"/>
                        </a:rPr>
                        <a:t>th</a:t>
                      </a: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Snack-Apple w/Sunbutter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Ham &amp; Cheese Sandwich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meals come with a Fruit, Vegetable, &amp; Milk</a:t>
                      </a: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Snack-Scooby Snack w/Juice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Snack-Saltine Cracker  w/Cheese Stick &amp; Fruit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Chicken &amp; Waffles w/Glazed Carrots 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fruit, vegetable &amp; milk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Pretzel w/Juice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Snack-Saltine Cracker  w/Cheese Stick &amp; Fruit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Pancakes, Chicken Sausage &amp; Cinnamon Carrots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Pretzel w/Juice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15</a:t>
                      </a:r>
                      <a:r>
                        <a:rPr lang="en-US" sz="800" b="1" i="0" u="none" strike="noStrike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th</a:t>
                      </a:r>
                      <a:r>
                        <a:rPr lang="en-US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Snack-Saltine Cracker  w/Cheese Stick &amp; Fruit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French Toast Sticks w/Chicken Sausage &amp; Tots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fruit, vegetable </a:t>
                      </a:r>
                      <a:r>
                        <a:rPr lang="en-US" sz="800" b="0" u="none" strike="noStrike" baseline="0">
                          <a:effectLst/>
                          <a:latin typeface="+mn-lt"/>
                        </a:rPr>
                        <a:t>&amp; milk</a:t>
                      </a: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Pretzel w/Juice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algn="ctr" fontAlgn="t"/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nd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algn="ctr" fontAlgn="t"/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29</a:t>
                      </a:r>
                      <a:r>
                        <a:rPr lang="en-US" sz="800" b="1" i="0" u="none" strike="noStrike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th</a:t>
                      </a:r>
                      <a:r>
                        <a:rPr lang="en-US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Snack-Saltine Cracker  w/Cheese Stick &amp; Fruit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French Toast w/Chicken Sausage &amp; Tots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come with Fruit, Vegetable, &amp; Milk</a:t>
                      </a: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Snack-Goldfish Pretzel w/Juice</a:t>
                      </a:r>
                    </a:p>
                    <a:p>
                      <a:pPr lvl="0" algn="ctr">
                        <a:buNone/>
                      </a:pPr>
                      <a:endParaRPr lang="en-US" sz="8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  <a:r>
                        <a:rPr lang="en-US" sz="800" b="1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nd</a:t>
                      </a:r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Snack-Yogurt &amp; Juice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Sunbutter &amp; Jelly Sandwich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 Graham Bug bites w/Juice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</a:t>
                      </a:r>
                      <a:r>
                        <a:rPr lang="en-US" sz="800" b="1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Snack-Yogurt &amp; Juice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Ham &amp; Cheese Sandwich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 Graham Bug bites w/Juice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en-US" sz="800" b="1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</a:t>
                      </a:r>
                      <a:r>
                        <a:rPr lang="en-US" sz="800" b="1" u="none" strike="noStrike" baseline="300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u="none" strike="noStrike" baseline="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lvl="0" algn="ctr">
                        <a:buNone/>
                      </a:pPr>
                      <a:endParaRPr lang="en-US" sz="600" b="1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Snack-Yogurt &amp; Juice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Sunbutter &amp; Jelly Sandwich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 Graham Bug bites w/Juice</a:t>
                      </a:r>
                    </a:p>
                    <a:p>
                      <a:pPr lvl="0" algn="ctr">
                        <a:buNone/>
                      </a:pPr>
                      <a:endParaRPr lang="en-US" sz="600" b="1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n-US" sz="800" b="1" dirty="0"/>
                        <a:t>23</a:t>
                      </a:r>
                      <a:r>
                        <a:rPr lang="en-US" sz="800" b="1" baseline="30000" dirty="0"/>
                        <a:t>rd</a:t>
                      </a:r>
                      <a:r>
                        <a:rPr lang="en-US" sz="800" b="1" dirty="0"/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algn="ctr" fontAlgn="t"/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en-US" sz="800" b="1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Snack-Yogurt &amp; Juice</a:t>
                      </a:r>
                      <a:endParaRPr lang="en-US" sz="800" b="0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Turkey &amp; Cheese Wrap 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 meals come with a Fruit, Vegetable, &amp; Milk</a:t>
                      </a: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 Graham Bug bites w/Juice</a:t>
                      </a:r>
                    </a:p>
                    <a:p>
                      <a:pPr algn="ctr" fontAlgn="t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3</a:t>
                      </a:r>
                      <a:r>
                        <a:rPr lang="en-US" sz="800" b="1" u="none" strike="noStrike" baseline="30000" dirty="0">
                          <a:effectLst/>
                          <a:latin typeface="+mn-lt"/>
                        </a:rPr>
                        <a:t>rd</a:t>
                      </a: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algn="ctr"/>
                      <a:endParaRPr lang="en-US" sz="800" b="1" dirty="0"/>
                    </a:p>
                    <a:p>
                      <a:pPr algn="ctr"/>
                      <a:r>
                        <a:rPr lang="en-US" sz="800" b="1"/>
                        <a:t> </a:t>
                      </a:r>
                      <a:r>
                        <a:rPr lang="en-US" sz="800" b="1" dirty="0"/>
                        <a:t>Closed </a:t>
                      </a:r>
                    </a:p>
                    <a:p>
                      <a:pPr algn="ctr"/>
                      <a:r>
                        <a:rPr lang="en-US" sz="800" b="1" dirty="0"/>
                        <a:t>Good Friday</a:t>
                      </a:r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endParaRPr lang="en-US" sz="800" b="1" dirty="0"/>
                    </a:p>
                    <a:p>
                      <a:pPr algn="ctr" fontAlgn="t"/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800" b="1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US" sz="8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Snack-Hard boiled Egg W/Sliced Cucumbers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Cheese Pizza w/Fries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l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Snack-Chez It w/Juice</a:t>
                      </a:r>
                    </a:p>
                    <a:p>
                      <a:endParaRPr lang="en-US" sz="800" b="1" dirty="0"/>
                    </a:p>
                    <a:p>
                      <a:r>
                        <a:rPr lang="en-US" sz="800" b="1" dirty="0"/>
                        <a:t>      </a:t>
                      </a:r>
                    </a:p>
                    <a:p>
                      <a:pPr algn="ctr" fontAlgn="t"/>
                      <a:r>
                        <a:rPr lang="en-US" sz="800" b="1" dirty="0"/>
                        <a:t>17</a:t>
                      </a:r>
                      <a:r>
                        <a:rPr lang="en-US" sz="800" b="1" baseline="30000" dirty="0"/>
                        <a:t>th</a:t>
                      </a:r>
                      <a:r>
                        <a:rPr lang="en-US" sz="800" b="1" dirty="0"/>
                        <a:t> </a:t>
                      </a:r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endParaRPr lang="en-US" sz="800" b="1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AM Snack-Hard boiled Egg W/Sliced Cucumbers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Cheese Pizza w/Fries</a:t>
                      </a: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u="none" strike="noStrike" baseline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5029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u="none" strike="noStrike" baseline="0" dirty="0">
                          <a:effectLst/>
                          <a:latin typeface="+mn-lt"/>
                        </a:rPr>
                        <a:t>All meals include a fruit, vegetable &amp; milk</a:t>
                      </a:r>
                    </a:p>
                    <a:p>
                      <a:pPr marL="0" marR="0" lvl="0" indent="0" algn="l" defTabSz="5029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u="none" strike="noStrike" baseline="0" dirty="0">
                          <a:effectLst/>
                          <a:latin typeface="+mn-lt"/>
                        </a:rPr>
                        <a:t>PM Snack-Chez It w/Juice</a:t>
                      </a:r>
                      <a:endParaRPr lang="en-US" sz="800" b="1" dirty="0"/>
                    </a:p>
                    <a:p>
                      <a:pPr algn="ctr" fontAlgn="t"/>
                      <a:endParaRPr lang="en-US" sz="800" b="1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800" b="1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r>
                        <a:rPr lang="en-US" sz="8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24</a:t>
                      </a:r>
                      <a:r>
                        <a:rPr lang="en-US" sz="800" b="1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th</a:t>
                      </a:r>
                      <a:r>
                        <a:rPr lang="en-US" sz="8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 </a:t>
                      </a:r>
                      <a:endParaRPr lang="en-US" sz="800" b="1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n-US" sz="800" b="1" u="none" strike="noStrike" baseline="0" dirty="0">
                        <a:effectLst/>
                        <a:latin typeface="+mn-lt"/>
                      </a:endParaRPr>
                    </a:p>
                    <a:p>
                      <a:pPr algn="ctr"/>
                      <a:endParaRPr lang="en-US" sz="800" b="1" dirty="0"/>
                    </a:p>
                    <a:p>
                      <a:pPr algn="ctr"/>
                      <a:r>
                        <a:rPr lang="en-US" sz="800" b="1" dirty="0"/>
                        <a:t> 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674"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u="none" strike="noStrike" baseline="0">
                        <a:effectLst/>
                        <a:latin typeface="+mn-lt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u="none" strike="noStrike" baseline="0">
                        <a:effectLst/>
                        <a:latin typeface="+mn-lt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 fontAlgn="t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u="none" strike="noStrike" baseline="0">
                        <a:effectLst/>
                        <a:latin typeface="+mn-lt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227">
                <a:tc gridSpan="5"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72" marR="9672" marT="9672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8"/>
          <p:cNvSpPr txBox="1"/>
          <p:nvPr/>
        </p:nvSpPr>
        <p:spPr>
          <a:xfrm>
            <a:off x="309623" y="9719582"/>
            <a:ext cx="289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This institution is an equal opportunity provider.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504730E-7E29-594F-8C60-6EF93F6CC3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89605" y="13123911"/>
            <a:ext cx="254000" cy="2133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EA5490-3DA5-AC63-814A-3B6845A27270}"/>
              </a:ext>
            </a:extLst>
          </p:cNvPr>
          <p:cNvSpPr txBox="1"/>
          <p:nvPr/>
        </p:nvSpPr>
        <p:spPr>
          <a:xfrm>
            <a:off x="4880794" y="8280400"/>
            <a:ext cx="131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C28715-932E-01B6-254B-4C678CC1644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472" y="4220377"/>
            <a:ext cx="283809" cy="1713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B72319-CB0A-02B1-871E-4315E5E588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946" y="5885999"/>
            <a:ext cx="283809" cy="171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E72B40-F14E-DBE7-E886-078966089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343" y="6984541"/>
            <a:ext cx="2306915" cy="96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173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hartwells 2019">
      <a:dk1>
        <a:srgbClr val="000000"/>
      </a:dk1>
      <a:lt1>
        <a:sysClr val="window" lastClr="FFFFFF"/>
      </a:lt1>
      <a:dk2>
        <a:srgbClr val="1E355E"/>
      </a:dk2>
      <a:lt2>
        <a:srgbClr val="E7E6E6"/>
      </a:lt2>
      <a:accent1>
        <a:srgbClr val="F5333F"/>
      </a:accent1>
      <a:accent2>
        <a:srgbClr val="E1C843"/>
      </a:accent2>
      <a:accent3>
        <a:srgbClr val="3F97B5"/>
      </a:accent3>
      <a:accent4>
        <a:srgbClr val="EB9BAD"/>
      </a:accent4>
      <a:accent5>
        <a:srgbClr val="3EBDAD"/>
      </a:accent5>
      <a:accent6>
        <a:srgbClr val="EF7623"/>
      </a:accent6>
      <a:hlink>
        <a:srgbClr val="1E355E"/>
      </a:hlink>
      <a:folHlink>
        <a:srgbClr val="3EBDA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_x0020_Reviewed_x0020_Date xmlns="787d9288-0bf0-4776-baeb-6f822f4583db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3FC2098E37A45B8B7E81D81572276" ma:contentTypeVersion="2" ma:contentTypeDescription="Create a new document." ma:contentTypeScope="" ma:versionID="4fbc91598e1adb7f35e551814c79bfaf">
  <xsd:schema xmlns:xsd="http://www.w3.org/2001/XMLSchema" xmlns:xs="http://www.w3.org/2001/XMLSchema" xmlns:p="http://schemas.microsoft.com/office/2006/metadata/properties" xmlns:ns1="http://schemas.microsoft.com/sharepoint/v3" xmlns:ns2="69967df0-3986-48b8-959b-c05c940d34f2" xmlns:ns3="787d9288-0bf0-4776-baeb-6f822f4583db" targetNamespace="http://schemas.microsoft.com/office/2006/metadata/properties" ma:root="true" ma:fieldsID="9669f5be1a7a9f418a81a9b4dba91696" ns1:_="" ns2:_="" ns3:_="">
    <xsd:import namespace="http://schemas.microsoft.com/sharepoint/v3"/>
    <xsd:import namespace="69967df0-3986-48b8-959b-c05c940d34f2"/>
    <xsd:import namespace="787d9288-0bf0-4776-baeb-6f822f4583d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Last_x0020_Reviewed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967df0-3986-48b8-959b-c05c940d34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7d9288-0bf0-4776-baeb-6f822f4583db" elementFormDefault="qualified">
    <xsd:import namespace="http://schemas.microsoft.com/office/2006/documentManagement/types"/>
    <xsd:import namespace="http://schemas.microsoft.com/office/infopath/2007/PartnerControls"/>
    <xsd:element name="Last_x0020_Reviewed_x0020_Date" ma:index="11" nillable="true" ma:displayName="Last Reviewed Date" ma:format="DateOnly" ma:internalName="Last_x0020_Reviewed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4A8342-E86F-4ADC-9221-7AA2FE742D4A}">
  <ds:schemaRefs>
    <ds:schemaRef ds:uri="69967df0-3986-48b8-959b-c05c940d34f2"/>
    <ds:schemaRef ds:uri="http://schemas.microsoft.com/sharepoint/v3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  <ds:schemaRef ds:uri="787d9288-0bf0-4776-baeb-6f822f4583d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EB2198F-6A38-44FB-804B-5C013D669A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19F82F-A36C-43E9-A26F-3C0DDEA39721}">
  <ds:schemaRefs>
    <ds:schemaRef ds:uri="69967df0-3986-48b8-959b-c05c940d34f2"/>
    <ds:schemaRef ds:uri="787d9288-0bf0-4776-baeb-6f822f4583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468</Words>
  <Application>Microsoft Office PowerPoint</Application>
  <PresentationFormat>Custom</PresentationFormat>
  <Paragraphs>263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Lato</vt:lpstr>
      <vt:lpstr>1_Office Theme</vt:lpstr>
      <vt:lpstr>PowerPoint Presentation</vt:lpstr>
    </vt:vector>
  </TitlesOfParts>
  <Company>Compass Group, NAD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Lekoski, Emily</dc:creator>
  <cp:lastModifiedBy>Amanda Stave</cp:lastModifiedBy>
  <cp:revision>12</cp:revision>
  <cp:lastPrinted>2025-11-21T18:23:08Z</cp:lastPrinted>
  <dcterms:created xsi:type="dcterms:W3CDTF">2019-12-14T02:59:52Z</dcterms:created>
  <dcterms:modified xsi:type="dcterms:W3CDTF">2026-03-25T19:20:51Z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0x010100B9E3FC2098E37A45B8B7E81D81572276</vt:lpwstr>
  </property>
</Properties>
</file>